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2"/>
  </p:notesMasterIdLst>
  <p:handoutMasterIdLst>
    <p:handoutMasterId r:id="rId53"/>
  </p:handoutMasterIdLst>
  <p:sldIdLst>
    <p:sldId id="256" r:id="rId2"/>
    <p:sldId id="424" r:id="rId3"/>
    <p:sldId id="557" r:id="rId4"/>
    <p:sldId id="558" r:id="rId5"/>
    <p:sldId id="465" r:id="rId6"/>
    <p:sldId id="509" r:id="rId7"/>
    <p:sldId id="600" r:id="rId8"/>
    <p:sldId id="559" r:id="rId9"/>
    <p:sldId id="560" r:id="rId10"/>
    <p:sldId id="561" r:id="rId11"/>
    <p:sldId id="468" r:id="rId12"/>
    <p:sldId id="562" r:id="rId13"/>
    <p:sldId id="563" r:id="rId14"/>
    <p:sldId id="564" r:id="rId15"/>
    <p:sldId id="516" r:id="rId16"/>
    <p:sldId id="507" r:id="rId17"/>
    <p:sldId id="565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7" r:id="rId39"/>
    <p:sldId id="588" r:id="rId40"/>
    <p:sldId id="589" r:id="rId41"/>
    <p:sldId id="590" r:id="rId42"/>
    <p:sldId id="591" r:id="rId43"/>
    <p:sldId id="592" r:id="rId44"/>
    <p:sldId id="593" r:id="rId45"/>
    <p:sldId id="594" r:id="rId46"/>
    <p:sldId id="595" r:id="rId47"/>
    <p:sldId id="596" r:id="rId48"/>
    <p:sldId id="597" r:id="rId49"/>
    <p:sldId id="598" r:id="rId50"/>
    <p:sldId id="59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45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5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4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9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8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9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it-scm.com/about/small-and-fa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9/24/2020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88255" y="3408176"/>
            <a:ext cx="6081933" cy="2774948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657263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>
            <a:normAutofit fontScale="90000"/>
          </a:bodyPr>
          <a:lstStyle/>
          <a:p>
            <a:r>
              <a:rPr lang="en-US"/>
              <a:t>Distributed Version Control Systems (DVCS)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573325"/>
          </a:xfrm>
        </p:spPr>
        <p:txBody>
          <a:bodyPr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central repository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Every repository has every commit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Examples: </a:t>
            </a:r>
            <a:r>
              <a:rPr lang="en-US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Mercurial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83" y="4843676"/>
            <a:ext cx="3912433" cy="16337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6258393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Changes passed around as archived file</a:t>
            </a:r>
          </a:p>
          <a:p>
            <a:r>
              <a:rPr lang="en-US" dirty="0"/>
              <a:t>2002-2005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Using a DVCS called </a:t>
            </a:r>
            <a:r>
              <a:rPr lang="en-US" b="0" dirty="0" err="1"/>
              <a:t>BitKeeper</a:t>
            </a:r>
            <a:endParaRPr lang="en-US" b="0" dirty="0"/>
          </a:p>
          <a:p>
            <a:r>
              <a:rPr lang="en-US" dirty="0"/>
              <a:t>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Relationship broke down between two communities (</a:t>
            </a:r>
            <a:r>
              <a:rPr lang="en-US" b="0" dirty="0" err="1"/>
              <a:t>BitKeeper</a:t>
            </a:r>
            <a:r>
              <a:rPr lang="en-US" b="0" dirty="0"/>
              <a:t> licensing issues)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39" y="4702955"/>
            <a:ext cx="1882002" cy="22299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Speed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Simple design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Strong support for non-linear development (thousands of parallel branches)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Fully distributed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not a requirement, can be centralized</a:t>
            </a:r>
            <a:endParaRPr lang="en-US" b="0" dirty="0">
              <a:solidFill>
                <a:schemeClr val="tx2"/>
              </a:solidFill>
            </a:endParaRP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Able to handle large projects like the Linux kernel efficiently (speed and data size)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50% of professional software developers use Git (often through GitHub) as their primary source control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4144" y="2983043"/>
            <a:ext cx="4422099" cy="661336"/>
            <a:chOff x="1304144" y="2983043"/>
            <a:chExt cx="4422099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237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1361"/>
            <a:ext cx="9144000" cy="3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X.org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3906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picture of what all your files look like at that moment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Browsing the history of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See changes between two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Git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Coded in C, which allows for a great amount of optimization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Accomplishes much of the logic client side, thereby reducing time needed for communication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benchmarks: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Benchmarks performed by </a:t>
            </a:r>
            <a:r>
              <a:rPr lang="en-US" sz="1400" dirty="0">
                <a:hlinkClick r:id="rId2"/>
              </a:rPr>
              <a:t>http://git-scm.com/about/small-and-fast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167" y="2321025"/>
            <a:ext cx="6220694" cy="2419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4810" y="4608987"/>
            <a:ext cx="7907190" cy="2055719"/>
            <a:chOff x="474810" y="4608987"/>
            <a:chExt cx="7907190" cy="2055719"/>
          </a:xfrm>
        </p:grpSpPr>
        <p:sp>
          <p:nvSpPr>
            <p:cNvPr id="3" name="TextBox 2"/>
            <p:cNvSpPr txBox="1"/>
            <p:nvPr/>
          </p:nvSpPr>
          <p:spPr>
            <a:xfrm>
              <a:off x="474810" y="5587488"/>
              <a:ext cx="79071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Version control for tracking code/data and for managing collaboration.</a:t>
              </a:r>
            </a:p>
          </p:txBody>
        </p:sp>
        <p:sp>
          <p:nvSpPr>
            <p:cNvPr id="10" name="Up Arrow 9"/>
            <p:cNvSpPr/>
            <p:nvPr/>
          </p:nvSpPr>
          <p:spPr>
            <a:xfrm rot="1350203">
              <a:off x="3693797" y="4608987"/>
              <a:ext cx="629587" cy="103047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files are contained in a small decentralized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the case of Mozilla’s projects, a Git repository was 30 times smaller than an identical SVN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Entire Linux kernel with 5 years of versioning contained in a single 1 GB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r>
              <a:rPr lang="en-US" dirty="0"/>
              <a:t>Nice because you can (and do!) store the whole thing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2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659" y="5645709"/>
            <a:ext cx="1541489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more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commits are uniquely hashed for both security and indexing purposes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Commits can be authenticated through numerous means</a:t>
            </a:r>
          </a:p>
          <a:p>
            <a:pPr marL="571500" lvl="1" indent="-342900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decentralized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user contains an individual repository and can check commits against itself, allowing for detailed local </a:t>
            </a:r>
            <a:r>
              <a:rPr lang="en-US" b="0" dirty="0" err="1"/>
              <a:t>revisioning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Being decentralized allows for easy replication and deployment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this case, SVN relies on a single centralized repository and is unusable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flexible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Due to it’s decentralized nature, </a:t>
            </a:r>
            <a:r>
              <a:rPr lang="en-US" b="0" dirty="0" err="1"/>
              <a:t>git</a:t>
            </a:r>
            <a:r>
              <a:rPr lang="en-US" b="0" dirty="0"/>
              <a:t> commits can be stored locally, or committed through HTTP, SSH, FTP, or even by Email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need for a centralized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assurance</a:t>
            </a:r>
            <a:r>
              <a:rPr lang="en-US" dirty="0"/>
              <a:t>: a checksum is performed on both upload and download to ensure sure that the file hasn’t been corrupted.</a:t>
            </a:r>
          </a:p>
          <a:p>
            <a:r>
              <a:rPr lang="en-US" dirty="0"/>
              <a:t>Commit IDs are generated upon each commit: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Linked list style of commits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Each commit is linked to the next, so that if something in the history was changed, each following commit will be rebranded to indicate the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Git allows the usage of advanced </a:t>
            </a:r>
            <a:r>
              <a:rPr lang="en-US" b="0" dirty="0">
                <a:solidFill>
                  <a:schemeClr val="tx2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Branches can allow for the separation of work between developers, or even for disposable experimentation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Branching is a precursor and a component of the merging process</a:t>
            </a:r>
          </a:p>
          <a:p>
            <a:pPr indent="-182880"/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process of merging is directly related to the process of branching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branches may be merged together, solving code conflicts, back into the default or master branch of the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Merges are usually done automatically, unless a conflict is presented, in which case the user is presented with several options with which to handle the conflict</a:t>
            </a:r>
          </a:p>
          <a:p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Merging: content of the files is tracked rather than the file itself: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This allows for a greater element of tracking and a smarter and more automated process of merging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57200" y="2038937"/>
            <a:ext cx="6210886" cy="36153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287" y="2214337"/>
            <a:ext cx="601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643" y="5829734"/>
            <a:ext cx="3567659" cy="7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dirty="0">
                <a:solidFill>
                  <a:schemeClr val="tx2"/>
                </a:solidFill>
              </a:rPr>
              <a:t>file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popular request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</a:t>
            </a:r>
            <a:r>
              <a:rPr lang="en-US" dirty="0"/>
              <a:t>primer!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git</a:t>
            </a:r>
            <a:r>
              <a:rPr lang="en-US" dirty="0"/>
              <a:t> via GitHub and </a:t>
            </a:r>
            <a:r>
              <a:rPr lang="en-US" dirty="0" err="1"/>
              <a:t>GitLab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Thanks: Mark Groves (Microsoft), </a:t>
            </a:r>
            <a:r>
              <a:rPr lang="en-US" dirty="0" err="1"/>
              <a:t>Ilan</a:t>
            </a:r>
            <a:r>
              <a:rPr lang="en-US" dirty="0"/>
              <a:t> </a:t>
            </a:r>
            <a:r>
              <a:rPr lang="en-US" dirty="0" err="1"/>
              <a:t>Biala</a:t>
            </a:r>
            <a:r>
              <a:rPr lang="en-US" dirty="0"/>
              <a:t> &amp; Aaron </a:t>
            </a:r>
            <a:r>
              <a:rPr lang="en-US" dirty="0" err="1"/>
              <a:t>Perley</a:t>
            </a:r>
            <a:r>
              <a:rPr lang="en-US" dirty="0"/>
              <a:t> (CMU), Sharif U., &amp; the HJCB Senior Design Team!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45A44-47F7-824F-B8C5-AFB80A2D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7160" y="37338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</p:txBody>
      </p:sp>
      <p:pic>
        <p:nvPicPr>
          <p:cNvPr id="5122" name="Picture 2" descr="C:\Users\AlirezaF\Desktop\Git presentaion\18333fig0106-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362200"/>
            <a:ext cx="4419600" cy="406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1447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408387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2552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12580" y="2323475"/>
            <a:ext cx="5047001" cy="1200329"/>
            <a:chOff x="3203551" y="2323475"/>
            <a:chExt cx="4681275" cy="1200329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(Default branch is called “master”; your first commit will be on this branch.  Starting October 1, 2020, this will be called “main” on GitHub.)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6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4228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137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4241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6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915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4228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3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4724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56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24" y="2473550"/>
            <a:ext cx="7631632" cy="24563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control?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5828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62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04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1160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870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390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27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6464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7568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45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366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076003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572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08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410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6400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7470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6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New feature? Branch!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-singularity</a:t>
            </a:r>
            <a:r>
              <a:rPr lang="en-US" b="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79" y="4212235"/>
            <a:ext cx="2187858" cy="28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87299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hosting</a:t>
            </a:r>
            <a:r>
              <a:rPr lang="en-US" dirty="0"/>
              <a:t> services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big projects (e.g., Python, Bootstrap, Angular, D3, node, Django, Visual Studio)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ridiculous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ly awesome</a:t>
            </a:r>
            <a:r>
              <a:rPr lang="en-US" b="0" dirty="0"/>
              <a:t> projects (e.g., </a:t>
            </a:r>
            <a:r>
              <a:rPr lang="en-US" b="0" dirty="0">
                <a:hlinkClick r:id="rId2"/>
              </a:rPr>
              <a:t>https://github.com/maxbbraun/trump2cash</a:t>
            </a:r>
            <a:r>
              <a:rPr lang="en-US" b="0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5482" y="1021578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54278"/>
          </a:xfrm>
        </p:spPr>
        <p:txBody>
          <a:bodyPr/>
          <a:lstStyle/>
          <a:p>
            <a:r>
              <a:rPr lang="en-US" dirty="0"/>
              <a:t>“Social coding”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22" y="1191790"/>
            <a:ext cx="7899816" cy="549518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12039" y="119179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81200" y="5584006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7385" y="5466838"/>
            <a:ext cx="1494020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1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pPr indent="-228600"/>
            <a:r>
              <a:rPr lang="en-US" dirty="0"/>
              <a:t>Make a repo on GitHub and </a:t>
            </a:r>
            <a:r>
              <a:rPr lang="en-US" dirty="0">
                <a:solidFill>
                  <a:schemeClr val="tx2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Need a system to allow versioning, and a way to acquire the latest edition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system to track and manage bugs was also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https://guides.github.com/activities/hello-world/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 err="1"/>
              <a:t>GitLab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2180" y="3704655"/>
            <a:ext cx="3810040" cy="2763983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105295"/>
          </a:xfrm>
        </p:spPr>
        <p:txBody>
          <a:bodyPr/>
          <a:lstStyle/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783767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84690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31" y="1583947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661" y="1416308"/>
            <a:ext cx="4677958" cy="2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Database of Versions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9355"/>
            <a:ext cx="7620000" cy="2526808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dirty="0">
                <a:solidFill>
                  <a:schemeClr val="tx2"/>
                </a:solidFill>
              </a:rPr>
              <a:t>Can’t share with collaborators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394" y="2348297"/>
            <a:ext cx="4129088" cy="24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15194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15601</TotalTime>
  <Words>2944</Words>
  <Application>Microsoft Macintosh PowerPoint</Application>
  <PresentationFormat>On-screen Show (4:3)</PresentationFormat>
  <Paragraphs>496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Calibri</vt:lpstr>
      <vt:lpstr>Calibri Light</vt:lpstr>
      <vt:lpstr>Consolas</vt:lpstr>
      <vt:lpstr>Courier</vt:lpstr>
      <vt:lpstr>Lucida Console</vt:lpstr>
      <vt:lpstr>Essential</vt:lpstr>
      <vt:lpstr>Introduction to  Data Science</vt:lpstr>
      <vt:lpstr>Today’s Lecture</vt:lpstr>
      <vt:lpstr>Today’s Lecture</vt:lpstr>
      <vt:lpstr>What is version control?</vt:lpstr>
      <vt:lpstr>Development Tool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A short history of Git</vt:lpstr>
      <vt:lpstr>Git in Industry</vt:lpstr>
      <vt:lpstr>Git Basics</vt:lpstr>
      <vt:lpstr>Why Git is Better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Git Basics III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“Social coding”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1993</cp:revision>
  <cp:lastPrinted>2019-09-11T18:15:05Z</cp:lastPrinted>
  <dcterms:created xsi:type="dcterms:W3CDTF">2013-03-05T15:39:19Z</dcterms:created>
  <dcterms:modified xsi:type="dcterms:W3CDTF">2020-09-24T20:51:24Z</dcterms:modified>
</cp:coreProperties>
</file>